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5.xml" ContentType="application/vnd.openxmlformats-officedocument.presentationml.tags+xml"/>
  <Override PartName="/ppt/notesSlides/notesSlide11.xml" ContentType="application/vnd.openxmlformats-officedocument.presentationml.notesSlide+xml"/>
  <Override PartName="/ppt/tags/tag6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7.xml" ContentType="application/vnd.openxmlformats-officedocument.presentationml.tags+xml"/>
  <Override PartName="/ppt/notesSlides/notesSlide14.xml" ContentType="application/vnd.openxmlformats-officedocument.presentationml.notesSlide+xml"/>
  <Override PartName="/ppt/tags/tag8.xml" ContentType="application/vnd.openxmlformats-officedocument.presentationml.tags+xml"/>
  <Override PartName="/ppt/notesSlides/notesSlide15.xml" ContentType="application/vnd.openxmlformats-officedocument.presentationml.notesSlide+xml"/>
  <Override PartName="/ppt/tags/tag9.xml" ContentType="application/vnd.openxmlformats-officedocument.presentationml.tags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1" r:id="rId2"/>
  </p:sldMasterIdLst>
  <p:notesMasterIdLst>
    <p:notesMasterId r:id="rId19"/>
  </p:notesMasterIdLst>
  <p:handoutMasterIdLst>
    <p:handoutMasterId r:id="rId20"/>
  </p:handoutMasterIdLst>
  <p:sldIdLst>
    <p:sldId id="10172" r:id="rId3"/>
    <p:sldId id="10137" r:id="rId4"/>
    <p:sldId id="10138" r:id="rId5"/>
    <p:sldId id="10167" r:id="rId6"/>
    <p:sldId id="10139" r:id="rId7"/>
    <p:sldId id="10168" r:id="rId8"/>
    <p:sldId id="10163" r:id="rId9"/>
    <p:sldId id="10173" r:id="rId10"/>
    <p:sldId id="10189" r:id="rId11"/>
    <p:sldId id="10164" r:id="rId12"/>
    <p:sldId id="10187" r:id="rId13"/>
    <p:sldId id="10188" r:id="rId14"/>
    <p:sldId id="10165" r:id="rId15"/>
    <p:sldId id="10170" r:id="rId16"/>
    <p:sldId id="10191" r:id="rId17"/>
    <p:sldId id="10136" r:id="rId18"/>
  </p:sldIdLst>
  <p:sldSz cx="12858750" cy="723265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4">
          <p15:clr>
            <a:srgbClr val="A4A3A4"/>
          </p15:clr>
        </p15:guide>
        <p15:guide id="2" orient="horz" pos="4183">
          <p15:clr>
            <a:srgbClr val="A4A3A4"/>
          </p15:clr>
        </p15:guide>
        <p15:guide id="3" pos="4050">
          <p15:clr>
            <a:srgbClr val="A4A3A4"/>
          </p15:clr>
        </p15:guide>
        <p15:guide id="4" pos="557">
          <p15:clr>
            <a:srgbClr val="A4A3A4"/>
          </p15:clr>
        </p15:guide>
        <p15:guide id="5" pos="7497">
          <p15:clr>
            <a:srgbClr val="A4A3A4"/>
          </p15:clr>
        </p15:guide>
        <p15:guide id="6" pos="690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C06"/>
    <a:srgbClr val="4774DF"/>
    <a:srgbClr val="99CC00"/>
    <a:srgbClr val="004564"/>
    <a:srgbClr val="007CB4"/>
    <a:srgbClr val="00628E"/>
    <a:srgbClr val="0095D7"/>
    <a:srgbClr val="953D19"/>
    <a:srgbClr val="92B4C6"/>
    <a:srgbClr val="7BA4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682" autoAdjust="0"/>
    <p:restoredTop sz="95317" autoAdjust="0"/>
  </p:normalViewPr>
  <p:slideViewPr>
    <p:cSldViewPr snapToGrid="0">
      <p:cViewPr varScale="1">
        <p:scale>
          <a:sx n="70" d="100"/>
          <a:sy n="70" d="100"/>
        </p:scale>
        <p:origin x="360" y="60"/>
      </p:cViewPr>
      <p:guideLst>
        <p:guide orient="horz" pos="304"/>
        <p:guide orient="horz" pos="4183"/>
        <p:guide pos="4050"/>
        <p:guide pos="557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 snapToGrid="0">
      <p:cViewPr varScale="1">
        <p:scale>
          <a:sx n="69" d="100"/>
          <a:sy n="69" d="100"/>
        </p:scale>
        <p:origin x="2826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3759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>2021/4/19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0855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167825A-42C3-43DF-A9E0-B8B749B3939F}" type="datetime1">
              <a:rPr lang="zh-CN" altLang="en-US" smtClean="0"/>
              <a:t>2021/4/19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A0162E-2667-456C-A790-270787271587}" type="slidenum">
              <a:rPr lang="zh-CN" altLang="en-US" smtClean="0"/>
              <a:t>1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167825A-42C3-43DF-A9E0-B8B749B3939F}" type="datetime1">
              <a:rPr lang="zh-CN" altLang="en-US" smtClean="0"/>
              <a:t>2021/4/19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A0162E-2667-456C-A790-270787271587}" type="slidenum">
              <a:rPr lang="zh-CN" altLang="en-US" smtClean="0"/>
              <a:t>16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06842" y="281270"/>
            <a:ext cx="4230440" cy="2209976"/>
          </a:xfrm>
        </p:spPr>
        <p:txBody>
          <a:bodyPr anchor="b"/>
          <a:lstStyle>
            <a:lvl1pPr algn="ctr">
              <a:lnSpc>
                <a:spcPct val="100000"/>
              </a:lnSpc>
              <a:defRPr sz="35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1287" y="287967"/>
            <a:ext cx="7025432" cy="6172866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06842" y="2571609"/>
            <a:ext cx="4230440" cy="3889224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2000"/>
            </a:lvl1pPr>
            <a:lvl2pPr marL="574040" indent="0">
              <a:buNone/>
              <a:defRPr sz="1500"/>
            </a:lvl2pPr>
            <a:lvl3pPr marL="1148080" indent="0">
              <a:buNone/>
              <a:defRPr sz="1300"/>
            </a:lvl3pPr>
            <a:lvl4pPr marL="1722120" indent="0">
              <a:buNone/>
              <a:defRPr sz="1100"/>
            </a:lvl4pPr>
            <a:lvl5pPr marL="2296160" indent="0">
              <a:buNone/>
              <a:defRPr sz="1100"/>
            </a:lvl5pPr>
            <a:lvl6pPr marL="2870200" indent="0">
              <a:buNone/>
              <a:defRPr sz="1100"/>
            </a:lvl6pPr>
            <a:lvl7pPr marL="3444240" indent="0">
              <a:buNone/>
              <a:defRPr sz="1100"/>
            </a:lvl7pPr>
            <a:lvl8pPr marL="4018280" indent="0">
              <a:buNone/>
              <a:defRPr sz="1100"/>
            </a:lvl8pPr>
            <a:lvl9pPr marL="4592320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1904" y="241088"/>
            <a:ext cx="8032253" cy="944263"/>
          </a:xfrm>
        </p:spPr>
        <p:txBody>
          <a:bodyPr anchor="b"/>
          <a:lstStyle>
            <a:lvl1pPr algn="ctr">
              <a:lnSpc>
                <a:spcPct val="100000"/>
              </a:lnSpc>
              <a:defRPr sz="35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20802" y="1205441"/>
            <a:ext cx="8514456" cy="4789120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4000"/>
            </a:lvl1pPr>
            <a:lvl2pPr marL="574040" indent="0">
              <a:buNone/>
              <a:defRPr sz="3500"/>
            </a:lvl2pPr>
            <a:lvl3pPr marL="1148080" indent="0">
              <a:buNone/>
              <a:defRPr sz="3000"/>
            </a:lvl3pPr>
            <a:lvl4pPr marL="1722120" indent="0">
              <a:buNone/>
              <a:defRPr sz="2500"/>
            </a:lvl4pPr>
            <a:lvl5pPr marL="2296160" indent="0">
              <a:buNone/>
              <a:defRPr sz="2500"/>
            </a:lvl5pPr>
            <a:lvl6pPr marL="2870200" indent="0">
              <a:buNone/>
              <a:defRPr sz="2500"/>
            </a:lvl6pPr>
            <a:lvl7pPr marL="3444240" indent="0">
              <a:buNone/>
              <a:defRPr sz="2500"/>
            </a:lvl7pPr>
            <a:lvl8pPr marL="4018280" indent="0">
              <a:buNone/>
              <a:defRPr sz="2500"/>
            </a:lvl8pPr>
            <a:lvl9pPr marL="4592320" indent="0">
              <a:buNone/>
              <a:defRPr sz="2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61904" y="6127662"/>
            <a:ext cx="8032253" cy="562539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574040" indent="0">
              <a:buNone/>
              <a:defRPr sz="1500"/>
            </a:lvl2pPr>
            <a:lvl3pPr marL="1148080" indent="0">
              <a:buNone/>
              <a:defRPr sz="1300"/>
            </a:lvl3pPr>
            <a:lvl4pPr marL="1722120" indent="0">
              <a:buNone/>
              <a:defRPr sz="1100"/>
            </a:lvl4pPr>
            <a:lvl5pPr marL="2296160" indent="0">
              <a:buNone/>
              <a:defRPr sz="1100"/>
            </a:lvl5pPr>
            <a:lvl6pPr marL="2870200" indent="0">
              <a:buNone/>
              <a:defRPr sz="1100"/>
            </a:lvl6pPr>
            <a:lvl7pPr marL="3444240" indent="0">
              <a:buNone/>
              <a:defRPr sz="1100"/>
            </a:lvl7pPr>
            <a:lvl8pPr marL="4018280" indent="0">
              <a:buNone/>
              <a:defRPr sz="1100"/>
            </a:lvl8pPr>
            <a:lvl9pPr marL="4592320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22594" y="289642"/>
            <a:ext cx="2893219" cy="617119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2937" y="289642"/>
            <a:ext cx="8465344" cy="617119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/>
          <a:lstStyle/>
          <a:p>
            <a:fld id="{73B3D490-D047-46FA-BFB9-06A35E31C10B}" type="datetimeFigureOut">
              <a:rPr lang="id-ID" smtClean="0"/>
              <a:t>19/04/2021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/>
          <a:lstStyle/>
          <a:p>
            <a:fld id="{934C11C6-5A40-492F-87BB-D659BD3D6B6F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4406" y="642903"/>
            <a:ext cx="10929938" cy="4500316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10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8813" y="5223581"/>
            <a:ext cx="9001125" cy="1285804"/>
          </a:xfrm>
        </p:spPr>
        <p:txBody>
          <a:bodyPr>
            <a:normAutofit/>
          </a:bodyPr>
          <a:lstStyle>
            <a:lvl1pPr marL="0" indent="0" algn="ctr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1pPr>
            <a:lvl2pPr marL="574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48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22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96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70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44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018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92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anose="020B0604020202020204" pitchFamily="34" charset="0"/>
              <a:buChar char="•"/>
              <a:defRPr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5752" y="1446531"/>
            <a:ext cx="10929938" cy="2641926"/>
          </a:xfrm>
        </p:spPr>
        <p:txBody>
          <a:bodyPr anchor="b"/>
          <a:lstStyle>
            <a:lvl1pPr algn="ctr" defTabSz="1147445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60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5752" y="4291038"/>
            <a:ext cx="10929938" cy="1193722"/>
          </a:xfrm>
        </p:spPr>
        <p:txBody>
          <a:bodyPr anchor="t"/>
          <a:lstStyle>
            <a:lvl1pPr marL="0" indent="0" algn="ctr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7404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80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221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9616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70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4424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01828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923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Oval 6"/>
          <p:cNvSpPr/>
          <p:nvPr/>
        </p:nvSpPr>
        <p:spPr>
          <a:xfrm>
            <a:off x="6322219" y="4138683"/>
            <a:ext cx="119211" cy="8940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603504" y="4138683"/>
            <a:ext cx="119211" cy="8940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042274" y="4138683"/>
            <a:ext cx="119211" cy="8940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36531" y="1687619"/>
            <a:ext cx="5679281" cy="4773215"/>
          </a:xfrm>
        </p:spPr>
        <p:txBody>
          <a:bodyPr/>
          <a:lstStyle>
            <a:lvl1pPr>
              <a:defRPr sz="3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514350" y="1687618"/>
            <a:ext cx="5683568" cy="477354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2938" y="1687618"/>
            <a:ext cx="5681514" cy="642902"/>
          </a:xfrm>
        </p:spPr>
        <p:txBody>
          <a:bodyPr anchor="b">
            <a:noAutofit/>
          </a:bodyPr>
          <a:lstStyle>
            <a:lvl1pPr marL="0" indent="0" algn="ctr">
              <a:buNone/>
              <a:defRPr sz="3000" b="0"/>
            </a:lvl1pPr>
            <a:lvl2pPr marL="574040" indent="0">
              <a:buNone/>
              <a:defRPr sz="2500" b="1"/>
            </a:lvl2pPr>
            <a:lvl3pPr marL="1148080" indent="0">
              <a:buNone/>
              <a:defRPr sz="2300" b="1"/>
            </a:lvl3pPr>
            <a:lvl4pPr marL="1722120" indent="0">
              <a:buNone/>
              <a:defRPr sz="2000" b="1"/>
            </a:lvl4pPr>
            <a:lvl5pPr marL="2296160" indent="0">
              <a:buNone/>
              <a:defRPr sz="2000" b="1"/>
            </a:lvl5pPr>
            <a:lvl6pPr marL="2870200" indent="0">
              <a:buNone/>
              <a:defRPr sz="2000" b="1"/>
            </a:lvl6pPr>
            <a:lvl7pPr marL="3444240" indent="0">
              <a:buNone/>
              <a:defRPr sz="2000" b="1"/>
            </a:lvl7pPr>
            <a:lvl8pPr marL="4018280" indent="0">
              <a:buNone/>
              <a:defRPr sz="2000" b="1"/>
            </a:lvl8pPr>
            <a:lvl9pPr marL="4592320" indent="0">
              <a:buNone/>
              <a:defRPr sz="20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36532" y="1687618"/>
            <a:ext cx="5683746" cy="642902"/>
          </a:xfrm>
        </p:spPr>
        <p:txBody>
          <a:bodyPr anchor="b">
            <a:noAutofit/>
          </a:bodyPr>
          <a:lstStyle>
            <a:lvl1pPr marL="0" indent="0" algn="ctr">
              <a:buNone/>
              <a:defRPr sz="3000" b="0"/>
            </a:lvl1pPr>
            <a:lvl2pPr marL="574040" indent="0">
              <a:buNone/>
              <a:defRPr sz="2500" b="1"/>
            </a:lvl2pPr>
            <a:lvl3pPr marL="1148080" indent="0">
              <a:buNone/>
              <a:defRPr sz="2300" b="1"/>
            </a:lvl3pPr>
            <a:lvl4pPr marL="1722120" indent="0">
              <a:buNone/>
              <a:defRPr sz="2000" b="1"/>
            </a:lvl4pPr>
            <a:lvl5pPr marL="2296160" indent="0">
              <a:buNone/>
              <a:defRPr sz="2000" b="1"/>
            </a:lvl5pPr>
            <a:lvl6pPr marL="2870200" indent="0">
              <a:buNone/>
              <a:defRPr sz="2000" b="1"/>
            </a:lvl6pPr>
            <a:lvl7pPr marL="3444240" indent="0">
              <a:buNone/>
              <a:defRPr sz="2000" b="1"/>
            </a:lvl7pPr>
            <a:lvl8pPr marL="4018280" indent="0">
              <a:buNone/>
              <a:defRPr sz="2000" b="1"/>
            </a:lvl8pPr>
            <a:lvl9pPr marL="4592320" indent="0">
              <a:buNone/>
              <a:defRPr sz="20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42937" y="2333735"/>
            <a:ext cx="5683568" cy="412743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6570821" y="2333736"/>
            <a:ext cx="5683568" cy="4126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2938" y="0"/>
            <a:ext cx="11572875" cy="1687618"/>
          </a:xfrm>
          <a:prstGeom prst="rect">
            <a:avLst/>
          </a:prstGeom>
        </p:spPr>
        <p:txBody>
          <a:bodyPr vert="horz" lIns="114803" tIns="57401" rIns="114803" bIns="57401" rtlCol="0" anchor="b">
            <a:no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2938" y="1687619"/>
            <a:ext cx="11572875" cy="4773215"/>
          </a:xfrm>
          <a:prstGeom prst="rect">
            <a:avLst/>
          </a:prstGeom>
        </p:spPr>
        <p:txBody>
          <a:bodyPr vert="horz" lIns="114803" tIns="57401" rIns="114803" bIns="57401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8458" y="6703595"/>
            <a:ext cx="2933402" cy="385072"/>
          </a:xfrm>
          <a:prstGeom prst="rect">
            <a:avLst/>
          </a:prstGeom>
        </p:spPr>
        <p:txBody>
          <a:bodyPr vert="horz" lIns="114803" tIns="57401" rIns="57401" bIns="57401" rtlCol="0" anchor="ctr"/>
          <a:lstStyle>
            <a:lvl1pPr algn="r">
              <a:defRPr sz="15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6951" y="6703595"/>
            <a:ext cx="4004965" cy="385072"/>
          </a:xfrm>
          <a:prstGeom prst="rect">
            <a:avLst/>
          </a:prstGeom>
        </p:spPr>
        <p:txBody>
          <a:bodyPr vert="horz" lIns="57401" tIns="57401" rIns="114803" bIns="57401" rtlCol="0" anchor="ctr"/>
          <a:lstStyle>
            <a:lvl1pPr algn="l">
              <a:defRPr sz="15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013986" y="6703595"/>
            <a:ext cx="790277" cy="385072"/>
          </a:xfrm>
          <a:prstGeom prst="rect">
            <a:avLst/>
          </a:prstGeom>
        </p:spPr>
        <p:txBody>
          <a:bodyPr vert="horz" lIns="34441" tIns="57401" rIns="57401" bIns="57401" rtlCol="0" anchor="ctr"/>
          <a:lstStyle>
            <a:lvl1pPr algn="l">
              <a:defRPr sz="15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Oval 6"/>
          <p:cNvSpPr/>
          <p:nvPr/>
        </p:nvSpPr>
        <p:spPr>
          <a:xfrm>
            <a:off x="11893725" y="6854443"/>
            <a:ext cx="119211" cy="8940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marL="0" algn="ctr" defTabSz="1147445" rtl="0" eaLnBrk="1" latinLnBrk="0" hangingPunct="1"/>
            <a:endParaRPr lang="en-US" sz="23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800323" y="6854443"/>
            <a:ext cx="119211" cy="8940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ctr" defTabSz="1147445" rtl="0" eaLnBrk="1" latinLnBrk="0" hangingPunct="1">
        <a:lnSpc>
          <a:spcPts val="7280"/>
        </a:lnSpc>
        <a:spcBef>
          <a:spcPct val="0"/>
        </a:spcBef>
        <a:buNone/>
        <a:defRPr sz="68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430530" indent="-430530" algn="l" defTabSz="1147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3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932815" indent="-358775" algn="l" defTabSz="1147445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435100" indent="-287020" algn="l" defTabSz="1147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2009140" indent="-287020" algn="l" defTabSz="1147445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583180" indent="-287020" algn="l" defTabSz="1147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3157220" indent="-287020" algn="l" defTabSz="1147445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3731260" indent="-287020" algn="l" defTabSz="1147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4305300" indent="-287020" algn="l" defTabSz="1147445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4879340" indent="-287020" algn="l" defTabSz="1147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404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808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2212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9616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7020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4424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1828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9232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5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6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9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1575534" y="5316525"/>
            <a:ext cx="9707041" cy="83099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5400" b="1" spc="600" dirty="0">
                <a:solidFill>
                  <a:schemeClr val="bg1"/>
                </a:solidFill>
              </a:rPr>
              <a:t>项目</a:t>
            </a:r>
            <a:r>
              <a:rPr lang="en-US" altLang="zh-CN" sz="5400" b="1" spc="600" dirty="0">
                <a:solidFill>
                  <a:schemeClr val="bg1"/>
                </a:solidFill>
              </a:rPr>
              <a:t>2</a:t>
            </a:r>
            <a:r>
              <a:rPr lang="zh-CN" altLang="en-US" sz="5400" b="1" spc="600" dirty="0">
                <a:solidFill>
                  <a:schemeClr val="bg1"/>
                </a:solidFill>
              </a:rPr>
              <a:t> 站点管理</a:t>
            </a:r>
            <a:endParaRPr lang="zh-CN" altLang="en-US" sz="5400" spc="600" dirty="0">
              <a:solidFill>
                <a:schemeClr val="bg1"/>
              </a:solidFill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4416661" y="1192742"/>
            <a:ext cx="4025428" cy="5537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3600" dirty="0">
                <a:solidFill>
                  <a:schemeClr val="bg1"/>
                </a:solidFill>
              </a:rPr>
              <a:t>网站建设与管理</a:t>
            </a:r>
            <a:endParaRPr lang="zh-CN" altLang="en-US" sz="36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5" name="图片 4" hidden="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8083" y="2282359"/>
            <a:ext cx="5493869" cy="21792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0483" y="2434759"/>
            <a:ext cx="5493869" cy="21792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00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00"/>
                            </p:stCondLst>
                            <p:childTnLst>
                              <p:par>
                                <p:cTn id="3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30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100"/>
                            </p:stCondLst>
                            <p:childTnLst>
                              <p:par>
                                <p:cTn id="5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526109" y="1184197"/>
            <a:ext cx="4333687" cy="37693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en-US" altLang="zh-CN" sz="23895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lang="zh-CN" altLang="en-US" sz="23895" b="1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722523" y="2424286"/>
            <a:ext cx="495540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项目实施</a:t>
            </a:r>
            <a:endParaRPr lang="zh-CN" altLang="en-US" sz="4000" b="1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endParaRPr lang="zh-CN" altLang="en-US" sz="6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105621" y="3730893"/>
            <a:ext cx="5277814" cy="553998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>
            <a:defPPr>
              <a:defRPr lang="zh-CN"/>
            </a:defPPr>
            <a:lvl1pPr lvl="0" eaLnBrk="0" hangingPunct="0">
              <a:lnSpc>
                <a:spcPct val="150000"/>
              </a:lnSpc>
              <a:tabLst>
                <a:tab pos="5267325" algn="r"/>
              </a:tabLst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accent6"/>
                </a:solidFill>
              </a:rPr>
              <a:t>省运会</a:t>
            </a:r>
            <a:endParaRPr lang="en-US" altLang="zh-CN" dirty="0">
              <a:solidFill>
                <a:schemeClr val="accent6"/>
              </a:solidFill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9" grpId="0"/>
      <p:bldP spid="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7" name="文本框 46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2.4</a:t>
            </a:r>
            <a:r>
              <a:rPr lang="zh-CN" altLang="en-US" sz="28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项目实施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3C9680D-745A-41C5-8937-D9603D99E2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2612" y="1514570"/>
            <a:ext cx="9153525" cy="548640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7" name="文本框 46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2.4</a:t>
            </a:r>
            <a:r>
              <a:rPr lang="zh-CN" altLang="en-US" sz="28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项目实施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26F06956-8044-4E1E-BB24-DDDFAA8AB0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6900" y="1234789"/>
            <a:ext cx="9124950" cy="55149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78608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813564" y="1512448"/>
            <a:ext cx="4333687" cy="37693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en-US" altLang="zh-CN" sz="23895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  <a:endParaRPr lang="zh-CN" altLang="en-US" sz="23895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009978" y="2752537"/>
            <a:ext cx="49554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进阶提高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2.5 </a:t>
            </a:r>
            <a:r>
              <a:rPr lang="zh-CN" alt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进阶提高</a:t>
            </a:r>
          </a:p>
        </p:txBody>
      </p:sp>
      <p:pic>
        <p:nvPicPr>
          <p:cNvPr id="4098" name="图片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046" y="3065090"/>
            <a:ext cx="1889707" cy="2018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A506687-DE44-4586-BE71-64E7AF635E89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4269891" y="2175097"/>
            <a:ext cx="5274310" cy="342836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598116" y="1146368"/>
            <a:ext cx="783745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4572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 sz="2000"/>
            </a:lvl1pPr>
          </a:lstStyle>
          <a:p>
            <a:pPr lvl="0" indent="0">
              <a:lnSpc>
                <a:spcPct val="100000"/>
              </a:lnSpc>
            </a:pPr>
            <a:r>
              <a:rPr lang="zh-CN" altLang="zh-CN" dirty="0"/>
              <a:t>在微信的通信录中直接进入企业号。也可以通过下载微信企业</a:t>
            </a:r>
            <a:r>
              <a:rPr lang="en-US" altLang="zh-CN" dirty="0"/>
              <a:t>APP</a:t>
            </a:r>
            <a:r>
              <a:rPr lang="zh-CN" altLang="zh-CN" dirty="0"/>
              <a:t>加入，一起体验课后延伸学习的过程</a:t>
            </a:r>
            <a:endParaRPr lang="en-US" altLang="zh-CN" dirty="0"/>
          </a:p>
          <a:p>
            <a:pPr lvl="0" indent="0"/>
            <a:r>
              <a:rPr lang="zh-CN" altLang="zh-CN" dirty="0"/>
              <a:t>进入“微加云学院”，选择课件内容再次学习、在线做练习题、考试。</a:t>
            </a:r>
          </a:p>
          <a:p>
            <a:pPr lvl="0" indent="0">
              <a:lnSpc>
                <a:spcPct val="100000"/>
              </a:lnSpc>
            </a:pPr>
            <a:r>
              <a:rPr lang="zh-CN" altLang="zh-CN" dirty="0"/>
              <a:t>进入“企微云任务”，查看并完成本章学习任务，查看任务，领取任务，登记任务进展情况，方便教师随时查看学生任务的完成进度。</a:t>
            </a:r>
          </a:p>
          <a:p>
            <a:pPr lvl="0" indent="0"/>
            <a:r>
              <a:rPr lang="zh-CN" altLang="zh-CN" dirty="0"/>
              <a:t>进入“投票调研”“问卷星”，参与调查问卷互动，反馈教学效果。</a:t>
            </a:r>
          </a:p>
          <a:p>
            <a:pPr lvl="0" indent="0"/>
            <a:r>
              <a:rPr lang="zh-CN" altLang="zh-CN" dirty="0"/>
              <a:t>进入“教学论坛”，下载本章素材或对相关知识点发贴、回帖互动。</a:t>
            </a:r>
          </a:p>
          <a:p>
            <a:pPr lvl="0" indent="0">
              <a:lnSpc>
                <a:spcPct val="100000"/>
              </a:lnSpc>
            </a:pPr>
            <a:r>
              <a:rPr lang="zh-CN" altLang="zh-CN" dirty="0"/>
              <a:t>进入“腾讯乐享”，通过知识库、问答、课堂、考试、活动、投票和论坛等核心应用，培训学习等多元化需求</a:t>
            </a:r>
          </a:p>
          <a:p>
            <a:pPr lvl="0" indent="0"/>
            <a:r>
              <a:rPr lang="zh-CN" altLang="zh-CN" dirty="0"/>
              <a:t>进入“快课学堂”，通过主页型企业培训应用进行在线学习交流。</a:t>
            </a:r>
          </a:p>
        </p:txBody>
      </p:sp>
      <p:sp>
        <p:nvSpPr>
          <p:cNvPr id="34" name="矩形 33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2.5 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课后延伸</a:t>
            </a:r>
          </a:p>
        </p:txBody>
      </p:sp>
      <p:pic>
        <p:nvPicPr>
          <p:cNvPr id="12" name="图片 11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7880" y="838871"/>
            <a:ext cx="3081346" cy="623141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9464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093" y="1614792"/>
            <a:ext cx="6694454" cy="26554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2266950" y="5222295"/>
            <a:ext cx="7694173" cy="92333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000" dirty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</a:rPr>
              <a:t>谢谢  再见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75098" y="447258"/>
            <a:ext cx="6498077" cy="5953541"/>
          </a:xfrm>
          <a:prstGeom prst="rect">
            <a:avLst/>
          </a:prstGeom>
          <a:solidFill>
            <a:srgbClr val="4774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69"/>
          <p:cNvSpPr>
            <a:spLocks noChangeArrowheads="1"/>
          </p:cNvSpPr>
          <p:nvPr/>
        </p:nvSpPr>
        <p:spPr bwMode="auto">
          <a:xfrm>
            <a:off x="8040809" y="2294601"/>
            <a:ext cx="14362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项目概述</a:t>
            </a:r>
            <a:endParaRPr lang="en-US" altLang="zh-CN" sz="28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72"/>
          <p:cNvSpPr>
            <a:spLocks noChangeArrowheads="1"/>
          </p:cNvSpPr>
          <p:nvPr/>
        </p:nvSpPr>
        <p:spPr bwMode="auto">
          <a:xfrm>
            <a:off x="1490923" y="1869640"/>
            <a:ext cx="2561600" cy="738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4800" spc="600" dirty="0" err="1">
                <a:solidFill>
                  <a:srgbClr val="FFFF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ontents</a:t>
            </a:r>
            <a:endParaRPr lang="zh-CN" altLang="en-US" sz="3200" spc="600" dirty="0">
              <a:solidFill>
                <a:srgbClr val="FFFF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73"/>
          <p:cNvSpPr>
            <a:spLocks noChangeArrowheads="1"/>
          </p:cNvSpPr>
          <p:nvPr/>
        </p:nvSpPr>
        <p:spPr bwMode="auto">
          <a:xfrm>
            <a:off x="4052523" y="2647463"/>
            <a:ext cx="1743714" cy="2954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</a:t>
            </a:r>
            <a:endParaRPr lang="en-US" altLang="zh-CN" sz="9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录</a:t>
            </a:r>
            <a:endParaRPr lang="zh-CN" altLang="en-US" sz="8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直接连接符 74"/>
          <p:cNvSpPr>
            <a:spLocks noChangeShapeType="1"/>
          </p:cNvSpPr>
          <p:nvPr/>
        </p:nvSpPr>
        <p:spPr bwMode="auto">
          <a:xfrm>
            <a:off x="6894033" y="1672041"/>
            <a:ext cx="0" cy="3953897"/>
          </a:xfrm>
          <a:prstGeom prst="line">
            <a:avLst/>
          </a:prstGeom>
          <a:noFill/>
          <a:ln w="12700" cap="flat" cmpd="sng">
            <a:solidFill>
              <a:srgbClr val="7F7F7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69"/>
          <p:cNvSpPr>
            <a:spLocks noChangeArrowheads="1"/>
          </p:cNvSpPr>
          <p:nvPr/>
        </p:nvSpPr>
        <p:spPr bwMode="auto">
          <a:xfrm>
            <a:off x="8040810" y="2998190"/>
            <a:ext cx="14362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学习目标</a:t>
            </a:r>
            <a:endParaRPr lang="zh-CN" altLang="en-US" sz="16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69"/>
          <p:cNvSpPr>
            <a:spLocks noChangeArrowheads="1"/>
          </p:cNvSpPr>
          <p:nvPr/>
        </p:nvSpPr>
        <p:spPr bwMode="auto">
          <a:xfrm>
            <a:off x="8040810" y="3701779"/>
            <a:ext cx="14362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核心知识</a:t>
            </a:r>
            <a:endParaRPr lang="zh-CN" altLang="en-US" sz="1600" b="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69"/>
          <p:cNvSpPr>
            <a:spLocks noChangeArrowheads="1"/>
          </p:cNvSpPr>
          <p:nvPr/>
        </p:nvSpPr>
        <p:spPr bwMode="auto">
          <a:xfrm>
            <a:off x="8040810" y="4405368"/>
            <a:ext cx="14362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任务实施</a:t>
            </a:r>
            <a:endParaRPr lang="zh-CN" altLang="en-US" sz="1600" b="1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69"/>
          <p:cNvSpPr>
            <a:spLocks noChangeArrowheads="1"/>
          </p:cNvSpPr>
          <p:nvPr/>
        </p:nvSpPr>
        <p:spPr bwMode="auto">
          <a:xfrm>
            <a:off x="8040810" y="5108957"/>
            <a:ext cx="14362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rgbClr val="4774D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进阶提高</a:t>
            </a:r>
            <a:endParaRPr lang="zh-CN" altLang="en-US" sz="1600" b="1" dirty="0">
              <a:solidFill>
                <a:srgbClr val="4774D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229" y="280828"/>
            <a:ext cx="1463862" cy="29700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700" dirty="0">
                <a:solidFill>
                  <a:srgbClr val="FFFF00"/>
                </a:solidFill>
              </a:rPr>
              <a:t>C</a:t>
            </a:r>
            <a:endParaRPr lang="zh-CN" altLang="en-US" sz="18700" dirty="0">
              <a:solidFill>
                <a:srgbClr val="FFFF00"/>
              </a:solidFill>
            </a:endParaRPr>
          </a:p>
        </p:txBody>
      </p:sp>
      <p:sp>
        <p:nvSpPr>
          <p:cNvPr id="13" name="直接连接符 74"/>
          <p:cNvSpPr>
            <a:spLocks noChangeShapeType="1"/>
          </p:cNvSpPr>
          <p:nvPr/>
        </p:nvSpPr>
        <p:spPr bwMode="auto">
          <a:xfrm>
            <a:off x="7046433" y="1824441"/>
            <a:ext cx="0" cy="3953897"/>
          </a:xfrm>
          <a:prstGeom prst="line">
            <a:avLst/>
          </a:prstGeom>
          <a:noFill/>
          <a:ln w="12700" cap="flat" cmpd="sng">
            <a:solidFill>
              <a:srgbClr val="7F7F7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直接连接符 74"/>
          <p:cNvSpPr>
            <a:spLocks noChangeShapeType="1"/>
          </p:cNvSpPr>
          <p:nvPr/>
        </p:nvSpPr>
        <p:spPr bwMode="auto">
          <a:xfrm>
            <a:off x="7198833" y="1976841"/>
            <a:ext cx="0" cy="3953897"/>
          </a:xfrm>
          <a:prstGeom prst="line">
            <a:avLst/>
          </a:prstGeom>
          <a:noFill/>
          <a:ln w="12700" cap="flat" cmpd="sng">
            <a:solidFill>
              <a:srgbClr val="7F7F7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7" grpId="0"/>
      <p:bldP spid="8" grpId="0"/>
      <p:bldP spid="9" grpId="0" animBg="1"/>
      <p:bldP spid="19" grpId="0"/>
      <p:bldP spid="20" grpId="0"/>
      <p:bldP spid="21" grpId="0"/>
      <p:bldP spid="10" grpId="0"/>
      <p:bldP spid="3" grpId="0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813564" y="1512448"/>
            <a:ext cx="4334317" cy="37693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7200" b="1" dirty="0">
                <a:solidFill>
                  <a:srgbClr val="4774D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en-US" altLang="zh-CN" sz="23895" b="1" dirty="0">
                <a:solidFill>
                  <a:srgbClr val="4774D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zh-CN" altLang="en-US" sz="23895" b="1" dirty="0">
              <a:solidFill>
                <a:srgbClr val="4774D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009978" y="2752537"/>
            <a:ext cx="49554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rgbClr val="4774D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项目概述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4080177" y="2318786"/>
            <a:ext cx="7262273" cy="2245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sz="2400" dirty="0"/>
              <a:t>常见的网页元素有段落、标题、图片、表格、链接、按钮、音频、视频等。本章主要介绍了在</a:t>
            </a:r>
            <a:r>
              <a:rPr lang="en-US" altLang="zh-CN" sz="2400" dirty="0" err="1"/>
              <a:t>dreamweaver</a:t>
            </a:r>
            <a:r>
              <a:rPr lang="en-US" altLang="zh-CN" sz="2400" dirty="0"/>
              <a:t> CC 2018</a:t>
            </a:r>
            <a:r>
              <a:rPr lang="zh-CN" altLang="zh-CN" sz="2400" dirty="0"/>
              <a:t>中新建站点，使用表格</a:t>
            </a:r>
            <a:r>
              <a:rPr lang="zh-CN" altLang="en-US" sz="2400" dirty="0"/>
              <a:t>布局</a:t>
            </a:r>
            <a:r>
              <a:rPr lang="zh-CN" altLang="zh-CN" sz="2400" dirty="0"/>
              <a:t>网页，制作</a:t>
            </a:r>
            <a:r>
              <a:rPr lang="zh-CN" altLang="en-US" sz="2400" dirty="0"/>
              <a:t>完成“</a:t>
            </a:r>
            <a:r>
              <a:rPr lang="zh-CN" altLang="zh-CN" sz="2400" dirty="0"/>
              <a:t>省运会</a:t>
            </a:r>
            <a:r>
              <a:rPr lang="zh-CN" altLang="en-US" sz="2400" dirty="0"/>
              <a:t>”</a:t>
            </a:r>
            <a:r>
              <a:rPr lang="zh-CN" altLang="zh-CN" sz="2400" dirty="0"/>
              <a:t>网站。</a:t>
            </a:r>
            <a:endParaRPr lang="zh-CN" altLang="zh-CN" sz="2400" dirty="0">
              <a:solidFill>
                <a:schemeClr val="bg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rgbClr val="4774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rgbClr val="4774D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 </a:t>
            </a:r>
            <a:r>
              <a:rPr lang="zh-CN" altLang="en-US" sz="2800" b="1" dirty="0">
                <a:solidFill>
                  <a:srgbClr val="4774D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项目概述</a:t>
            </a:r>
          </a:p>
        </p:txBody>
      </p:sp>
      <p:pic>
        <p:nvPicPr>
          <p:cNvPr id="39" name="图片 38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23" y="2266332"/>
            <a:ext cx="3915155" cy="3463757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813564" y="1512448"/>
            <a:ext cx="4333687" cy="37693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en-US" altLang="zh-CN" sz="23895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zh-CN" altLang="en-US" sz="23895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009978" y="2752537"/>
            <a:ext cx="495540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学习目标</a:t>
            </a:r>
          </a:p>
          <a:p>
            <a:endParaRPr lang="zh-CN" altLang="en-US" sz="6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840030" y="3967073"/>
            <a:ext cx="1602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84505" indent="-306705"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知识目标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839312" y="3967073"/>
            <a:ext cx="2243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123950" lvl="1" indent="-306705"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技能目标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9" grpId="0"/>
      <p:bldP spid="40" grpId="0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2.2 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学习目标</a:t>
            </a:r>
          </a:p>
        </p:txBody>
      </p:sp>
      <p:sp>
        <p:nvSpPr>
          <p:cNvPr id="34" name="文本框 13"/>
          <p:cNvSpPr txBox="1"/>
          <p:nvPr/>
        </p:nvSpPr>
        <p:spPr bwMode="auto">
          <a:xfrm>
            <a:off x="2410312" y="4721410"/>
            <a:ext cx="4245343" cy="1421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Clr>
                <a:srgbClr val="CC0000"/>
              </a:buClr>
              <a:buSzPct val="85000"/>
              <a:buFont typeface="Wingdings" panose="05000000000000000000" pitchFamily="2" charset="2"/>
              <a:buChar char="Ø"/>
            </a:pPr>
            <a:r>
              <a:rPr lang="zh-CN" altLang="en-US" sz="2400" dirty="0">
                <a:cs typeface="+mn-ea"/>
                <a:sym typeface="+mn-lt"/>
              </a:rPr>
              <a:t>掌握新建和编辑站点</a:t>
            </a:r>
          </a:p>
          <a:p>
            <a:pPr marL="342900" indent="-342900">
              <a:lnSpc>
                <a:spcPct val="120000"/>
              </a:lnSpc>
              <a:buClr>
                <a:srgbClr val="CC0000"/>
              </a:buClr>
              <a:buSzPct val="85000"/>
              <a:buFont typeface="Wingdings" panose="05000000000000000000" pitchFamily="2" charset="2"/>
              <a:buChar char="Ø"/>
            </a:pPr>
            <a:r>
              <a:rPr lang="zh-CN" altLang="en-US" sz="2400" dirty="0">
                <a:cs typeface="+mn-ea"/>
                <a:sym typeface="+mn-lt"/>
              </a:rPr>
              <a:t>掌握表格</a:t>
            </a:r>
            <a:r>
              <a:rPr lang="en-US" altLang="zh-CN" sz="2400" dirty="0">
                <a:cs typeface="+mn-ea"/>
                <a:sym typeface="+mn-lt"/>
              </a:rPr>
              <a:t>&lt;table&gt;&lt;/table&gt;</a:t>
            </a:r>
          </a:p>
          <a:p>
            <a:pPr marL="342900" indent="-342900">
              <a:lnSpc>
                <a:spcPct val="120000"/>
              </a:lnSpc>
              <a:buClr>
                <a:srgbClr val="CC0000"/>
              </a:buClr>
              <a:buSzPct val="85000"/>
              <a:buFont typeface="Wingdings" panose="05000000000000000000" pitchFamily="2" charset="2"/>
              <a:buChar char="Ø"/>
            </a:pPr>
            <a:r>
              <a:rPr lang="zh-CN" altLang="en-US" sz="2400" dirty="0">
                <a:cs typeface="+mn-ea"/>
                <a:sym typeface="+mn-lt"/>
              </a:rPr>
              <a:t>掌握图片</a:t>
            </a:r>
            <a:r>
              <a:rPr lang="en-US" altLang="zh-CN" sz="2400" dirty="0">
                <a:cs typeface="+mn-ea"/>
                <a:sym typeface="+mn-lt"/>
              </a:rPr>
              <a:t>&lt;</a:t>
            </a:r>
            <a:r>
              <a:rPr lang="en-US" altLang="zh-CN" sz="2400" dirty="0" err="1">
                <a:cs typeface="+mn-ea"/>
                <a:sym typeface="+mn-lt"/>
              </a:rPr>
              <a:t>img</a:t>
            </a:r>
            <a:r>
              <a:rPr lang="en-US" altLang="zh-CN" sz="2400" dirty="0">
                <a:cs typeface="+mn-ea"/>
                <a:sym typeface="+mn-lt"/>
              </a:rPr>
              <a:t>&gt;</a:t>
            </a:r>
            <a:r>
              <a:rPr lang="zh-CN" altLang="en-US" sz="2400" dirty="0">
                <a:cs typeface="+mn-ea"/>
                <a:sym typeface="+mn-lt"/>
              </a:rPr>
              <a:t>的标签</a:t>
            </a:r>
          </a:p>
        </p:txBody>
      </p:sp>
      <p:sp>
        <p:nvSpPr>
          <p:cNvPr id="37" name="文本框 14"/>
          <p:cNvSpPr txBox="1"/>
          <p:nvPr/>
        </p:nvSpPr>
        <p:spPr bwMode="auto">
          <a:xfrm>
            <a:off x="6849722" y="1234002"/>
            <a:ext cx="4542568" cy="13864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Clr>
                <a:srgbClr val="CC0000"/>
              </a:buClr>
              <a:buSzPct val="85000"/>
              <a:buFont typeface="Wingdings" panose="05000000000000000000" pitchFamily="2" charset="2"/>
              <a:buChar char="Ø"/>
            </a:pPr>
            <a:r>
              <a:rPr lang="zh-CN" altLang="zh-CN" sz="2400" dirty="0"/>
              <a:t>灵活应用表格和嵌套表格相关知识，设计并制作完成“省运会网站”</a:t>
            </a:r>
            <a:endParaRPr lang="zh-CN" altLang="en-US" sz="2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39" name="图片 3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856" y="2966204"/>
            <a:ext cx="3240000" cy="2304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155" y="2627724"/>
            <a:ext cx="3668789" cy="2304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41" name="组合 40"/>
          <p:cNvGrpSpPr/>
          <p:nvPr/>
        </p:nvGrpSpPr>
        <p:grpSpPr>
          <a:xfrm>
            <a:off x="6791356" y="2968799"/>
            <a:ext cx="3797128" cy="1027240"/>
            <a:chOff x="6825506" y="2525849"/>
            <a:chExt cx="3797128" cy="1027240"/>
          </a:xfrm>
        </p:grpSpPr>
        <p:sp>
          <p:nvSpPr>
            <p:cNvPr id="43" name="流程图: 数据 42"/>
            <p:cNvSpPr/>
            <p:nvPr/>
          </p:nvSpPr>
          <p:spPr>
            <a:xfrm>
              <a:off x="6825506" y="2666446"/>
              <a:ext cx="3573597" cy="746047"/>
            </a:xfrm>
            <a:prstGeom prst="flowChartInputOutpu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</a:rPr>
                <a:t>技能目标</a:t>
              </a: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9497603" y="2525849"/>
              <a:ext cx="1125031" cy="1027240"/>
              <a:chOff x="7350381" y="1068094"/>
              <a:chExt cx="1125031" cy="1027240"/>
            </a:xfrm>
          </p:grpSpPr>
          <p:sp>
            <p:nvSpPr>
              <p:cNvPr id="49" name="流程图: 接点 21"/>
              <p:cNvSpPr/>
              <p:nvPr/>
            </p:nvSpPr>
            <p:spPr>
              <a:xfrm>
                <a:off x="7350381" y="1068094"/>
                <a:ext cx="1125031" cy="1027240"/>
              </a:xfrm>
              <a:prstGeom prst="flowChartConnector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18014" y="1259837"/>
                <a:ext cx="695254" cy="643753"/>
              </a:xfrm>
              <a:prstGeom prst="rect">
                <a:avLst/>
              </a:prstGeom>
              <a:solidFill>
                <a:schemeClr val="accent2"/>
              </a:solidFill>
            </p:spPr>
          </p:pic>
        </p:grpSp>
      </p:grpSp>
      <p:grpSp>
        <p:nvGrpSpPr>
          <p:cNvPr id="51" name="组合 50"/>
          <p:cNvGrpSpPr/>
          <p:nvPr/>
        </p:nvGrpSpPr>
        <p:grpSpPr>
          <a:xfrm>
            <a:off x="1904482" y="3729748"/>
            <a:ext cx="3684277" cy="1027240"/>
            <a:chOff x="1300749" y="1039274"/>
            <a:chExt cx="3684277" cy="1027240"/>
          </a:xfrm>
        </p:grpSpPr>
        <p:sp>
          <p:nvSpPr>
            <p:cNvPr id="52" name="流程图: 数据 51"/>
            <p:cNvSpPr/>
            <p:nvPr/>
          </p:nvSpPr>
          <p:spPr>
            <a:xfrm>
              <a:off x="1565029" y="1179871"/>
              <a:ext cx="3419997" cy="746047"/>
            </a:xfrm>
            <a:prstGeom prst="flowChartInputOutpu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</a:rPr>
                <a:t>知识目标</a:t>
              </a: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1300749" y="1039274"/>
              <a:ext cx="1125031" cy="1027240"/>
              <a:chOff x="4624754" y="1068094"/>
              <a:chExt cx="1125031" cy="1027240"/>
            </a:xfrm>
          </p:grpSpPr>
          <p:sp>
            <p:nvSpPr>
              <p:cNvPr id="54" name="流程图: 接点 38"/>
              <p:cNvSpPr/>
              <p:nvPr/>
            </p:nvSpPr>
            <p:spPr>
              <a:xfrm>
                <a:off x="4624754" y="1068094"/>
                <a:ext cx="1125031" cy="1027240"/>
              </a:xfrm>
              <a:prstGeom prst="flowChartConnector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93480" y="1314230"/>
                <a:ext cx="463537" cy="559742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2.96296E-6 L 3.75E-6 -0.25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2.22222E-6 L -3.54167E-6 0.25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206195" y="1375439"/>
            <a:ext cx="4333687" cy="37693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en-US" altLang="zh-CN" sz="23895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zh-CN" altLang="en-US" sz="23895" b="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539881" y="2752289"/>
            <a:ext cx="49554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核心知识</a:t>
            </a:r>
            <a:endParaRPr lang="zh-CN" altLang="en-US" sz="4000" b="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rgbClr val="FFAC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7" name="文本框 46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2.3 </a:t>
            </a:r>
            <a:r>
              <a:rPr lang="zh-CN" altLang="en-US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核心知识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3021" y="1514780"/>
            <a:ext cx="12231345" cy="1200329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r>
              <a:rPr lang="en-US" altLang="zh-CN" sz="2400" dirty="0"/>
              <a:t> 2.3.1 </a:t>
            </a:r>
            <a:r>
              <a:rPr lang="zh-CN" altLang="en-US" sz="2400" dirty="0"/>
              <a:t>新建站点	</a:t>
            </a:r>
          </a:p>
          <a:p>
            <a:r>
              <a:rPr lang="zh-CN" altLang="en-US" sz="2400" dirty="0"/>
              <a:t>做网站前应先对站点进行规划，一个清晰的站点结构将对网站中的各个页面、图片、样式等文件进行整理分类。本节主要用</a:t>
            </a:r>
            <a:r>
              <a:rPr lang="en-US" altLang="zh-CN" sz="2400" dirty="0"/>
              <a:t>Dreamweaver </a:t>
            </a:r>
            <a:r>
              <a:rPr lang="zh-CN" altLang="en-US" sz="2400" dirty="0"/>
              <a:t>新建站点。</a:t>
            </a:r>
          </a:p>
        </p:txBody>
      </p:sp>
      <p:pic>
        <p:nvPicPr>
          <p:cNvPr id="1026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9150" y="3084439"/>
            <a:ext cx="3295650" cy="342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rgbClr val="FFAC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7" name="文本框 46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2.3 </a:t>
            </a:r>
            <a:r>
              <a:rPr lang="zh-CN" altLang="en-US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核心知识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3021" y="1514780"/>
            <a:ext cx="12231345" cy="1569660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r>
              <a:rPr lang="en-US" altLang="zh-CN" sz="2400" dirty="0"/>
              <a:t> 2.3.2 </a:t>
            </a:r>
            <a:r>
              <a:rPr lang="zh-CN" altLang="en-US" sz="2400" dirty="0"/>
              <a:t>站点设置	</a:t>
            </a:r>
          </a:p>
          <a:p>
            <a:r>
              <a:rPr lang="zh-CN" altLang="en-US" sz="2400" dirty="0"/>
              <a:t>本地站点就是编辑和存放站点文件的本地场所，在本地站点中完成站点的设计，才能上传到远程服务器，供各类用户浏览。</a:t>
            </a:r>
          </a:p>
          <a:p>
            <a:r>
              <a:rPr lang="zh-CN" altLang="en-US" sz="2400" dirty="0"/>
              <a:t>选择“站点设置”选项，设置本地默认图片文件夹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113" y="3744912"/>
            <a:ext cx="5486400" cy="348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2086" y="3744912"/>
            <a:ext cx="5486400" cy="348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6583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3|0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3|0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第一PPT，www.1ppt.com">
  <a:themeElements>
    <a:clrScheme name="自定义 8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BC1DD"/>
      </a:accent1>
      <a:accent2>
        <a:srgbClr val="435F8E"/>
      </a:accent2>
      <a:accent3>
        <a:srgbClr val="4BC1DD"/>
      </a:accent3>
      <a:accent4>
        <a:srgbClr val="435F8E"/>
      </a:accent4>
      <a:accent5>
        <a:srgbClr val="4BC1DD"/>
      </a:accent5>
      <a:accent6>
        <a:srgbClr val="435F8E"/>
      </a:accent6>
      <a:hlink>
        <a:srgbClr val="4BC1DD"/>
      </a:hlink>
      <a:folHlink>
        <a:srgbClr val="435F8E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主管人员">
  <a:themeElements>
    <a:clrScheme name="主管人员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主管人员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主管人员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425</Words>
  <Application>Microsoft Office PowerPoint</Application>
  <PresentationFormat>自定义</PresentationFormat>
  <Paragraphs>70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微软雅黑</vt:lpstr>
      <vt:lpstr>Arial</vt:lpstr>
      <vt:lpstr>Calibri</vt:lpstr>
      <vt:lpstr>Calibri Light</vt:lpstr>
      <vt:lpstr>Century Gothic</vt:lpstr>
      <vt:lpstr>Courier New</vt:lpstr>
      <vt:lpstr>Palatino Linotype</vt:lpstr>
      <vt:lpstr>Wingdings</vt:lpstr>
      <vt:lpstr>第一PPT，www.1ppt.com</vt:lpstr>
      <vt:lpstr>主管人员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31</cp:revision>
  <dcterms:created xsi:type="dcterms:W3CDTF">2017-03-14T11:17:00Z</dcterms:created>
  <dcterms:modified xsi:type="dcterms:W3CDTF">2021-04-19T11:50:21Z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